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5" r:id="rId2"/>
    <p:sldId id="258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63799-68D6-47A6-BD0E-441A35C83E55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0F58E-EC7C-4BE8-9D3D-F2167C95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8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0F58E-EC7C-4BE8-9D3D-F2167C959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0F58E-EC7C-4BE8-9D3D-F2167C959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104C-C5E6-4924-AEFD-C4478923ED94}" type="datetime1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6321" y="6356351"/>
            <a:ext cx="2057400" cy="365125"/>
          </a:xfrm>
        </p:spPr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20A1-6987-4E72-97F7-5F8433FA33F9}" type="datetime1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937-5486-49F4-8AE8-9C2F039B5011}" type="datetime1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EC2F-EF0E-4FA3-9626-D3C63954CBFA}" type="datetime1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884C-5DA1-4E1F-B6E3-0522B1F22DF5}" type="datetime1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6D8A-6D76-475C-8526-49823328C52A}" type="datetime1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9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D4C5-C2D2-4049-BEBF-266401834CE1}" type="datetime1">
              <a:rPr lang="en-US" smtClean="0"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A3D2-B951-4413-AEAF-E08ED84ACF44}" type="datetime1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4BAB-516D-4FC4-914A-9EAF92B9AB26}" type="datetime1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F2C0-44E4-4DA2-8395-4EF17E3BC54C}" type="datetime1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7D8B-1AD6-4E2C-AC71-47A637640BBA}" type="datetime1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8B5E-4133-48AC-96C9-28325CF22B3B}" type="datetime1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7041" y="64719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1034-AA31-41CE-93B6-000B9F5A6A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28441" y="38596"/>
            <a:ext cx="2286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32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/>
              <a:t>Mach-</a:t>
            </a:r>
            <a:r>
              <a:rPr lang="en-US" sz="4400" dirty="0" err="1" smtClean="0"/>
              <a:t>Zehnder</a:t>
            </a:r>
            <a:r>
              <a:rPr lang="en-US" sz="4400" dirty="0" smtClean="0"/>
              <a:t> Interferometer for 2-D GRIN Profile Measurement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1366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Instrument Overview</a:t>
            </a:r>
          </a:p>
          <a:p>
            <a:r>
              <a:rPr lang="en-US" dirty="0" smtClean="0"/>
              <a:t>Sample Preparation</a:t>
            </a:r>
          </a:p>
          <a:p>
            <a:r>
              <a:rPr lang="en-US" dirty="0" smtClean="0"/>
              <a:t>Measurement Uncertainty</a:t>
            </a:r>
          </a:p>
          <a:p>
            <a:endParaRPr lang="en-US" dirty="0" smtClean="0"/>
          </a:p>
          <a:p>
            <a:r>
              <a:rPr lang="en-US" dirty="0" smtClean="0"/>
              <a:t>University of Rochester</a:t>
            </a:r>
          </a:p>
          <a:p>
            <a:r>
              <a:rPr lang="en-US" dirty="0" smtClean="0"/>
              <a:t>Gradient-Index Research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72994" y="549670"/>
            <a:ext cx="2992987" cy="4551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524677" y="5292848"/>
            <a:ext cx="2020412" cy="2020412"/>
            <a:chOff x="2524677" y="5292848"/>
            <a:chExt cx="2020412" cy="2020412"/>
          </a:xfrm>
        </p:grpSpPr>
        <p:pic>
          <p:nvPicPr>
            <p:cNvPr id="58" name="Picture 1" descr="\\MOORE-GGN437\M-GRIN Docs\Visconti\Glass Measurements\AJV040mid\AJV040mid_interferogram_632.jpg"/>
            <p:cNvPicPr>
              <a:picLocks noChangeAspect="1" noChangeArrowheads="1"/>
            </p:cNvPicPr>
            <p:nvPr/>
          </p:nvPicPr>
          <p:blipFill>
            <a:blip r:embed="rId4" cstate="print"/>
            <a:srcRect l="8330" t="1441" r="18090" b="6345"/>
            <a:stretch>
              <a:fillRect/>
            </a:stretch>
          </p:blipFill>
          <p:spPr bwMode="auto">
            <a:xfrm>
              <a:off x="3044197" y="5822624"/>
              <a:ext cx="981372" cy="983934"/>
            </a:xfrm>
            <a:prstGeom prst="rect">
              <a:avLst/>
            </a:prstGeom>
            <a:noFill/>
          </p:spPr>
        </p:pic>
        <p:sp>
          <p:nvSpPr>
            <p:cNvPr id="59" name="Donut 58"/>
            <p:cNvSpPr/>
            <p:nvPr/>
          </p:nvSpPr>
          <p:spPr>
            <a:xfrm>
              <a:off x="2524677" y="5292848"/>
              <a:ext cx="2020412" cy="2020412"/>
            </a:xfrm>
            <a:prstGeom prst="donut">
              <a:avLst>
                <a:gd name="adj" fmla="val 258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21130" y="72947"/>
            <a:ext cx="7886700" cy="47672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2D GRIN Measurement</a:t>
            </a:r>
            <a:r>
              <a:rPr lang="en-US" sz="2200" dirty="0" smtClean="0"/>
              <a:t>: Mach-</a:t>
            </a:r>
            <a:r>
              <a:rPr lang="en-US" sz="2200" dirty="0" err="1" smtClean="0"/>
              <a:t>Zehnder</a:t>
            </a:r>
            <a:r>
              <a:rPr lang="en-US" sz="2200" dirty="0" smtClean="0"/>
              <a:t> Interferometer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941878" y="739909"/>
            <a:ext cx="4734005" cy="22715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Wavelength range covered</a:t>
            </a:r>
          </a:p>
          <a:p>
            <a:pPr lvl="1"/>
            <a:r>
              <a:rPr lang="en-US" dirty="0" smtClean="0"/>
              <a:t>0.355 – 1.064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US" dirty="0" smtClean="0">
                <a:latin typeface="Calibri" panose="020F0502020204030204" pitchFamily="34" charset="0"/>
              </a:rPr>
              <a:t>m, 1.55 – 4.6</a:t>
            </a:r>
            <a:r>
              <a:rPr lang="el-GR" dirty="0">
                <a:latin typeface="Calibri" panose="020F0502020204030204" pitchFamily="34" charset="0"/>
              </a:rPr>
              <a:t>μ</a:t>
            </a:r>
            <a:r>
              <a:rPr lang="en-US" dirty="0" smtClean="0">
                <a:latin typeface="Calibri" panose="020F0502020204030204" pitchFamily="34" charset="0"/>
              </a:rPr>
              <a:t>m, 8 – 12</a:t>
            </a:r>
            <a:r>
              <a:rPr lang="el-GR" dirty="0">
                <a:latin typeface="Calibri" panose="020F0502020204030204" pitchFamily="34" charset="0"/>
              </a:rPr>
              <a:t>μ</a:t>
            </a:r>
            <a:r>
              <a:rPr lang="en-US" dirty="0" smtClean="0">
                <a:latin typeface="Calibri" panose="020F0502020204030204" pitchFamily="34" charset="0"/>
              </a:rPr>
              <a:t>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Measurement accuracy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δ(</a:t>
            </a:r>
            <a:r>
              <a:rPr lang="el-GR" dirty="0" smtClean="0">
                <a:latin typeface="Calibri" panose="020F0502020204030204" pitchFamily="34" charset="0"/>
              </a:rPr>
              <a:t>Δ</a:t>
            </a:r>
            <a:r>
              <a:rPr lang="en-US" dirty="0" smtClean="0">
                <a:latin typeface="Calibri" panose="020F0502020204030204" pitchFamily="34" charset="0"/>
              </a:rPr>
              <a:t>n) = 1E-5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Beam size: 65mm x 40mm ellipse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Sample prep requirements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Thin (~1mm), plane, parallel sample with GRIN “exposed” (index is constant through sample thickness)</a:t>
            </a:r>
          </a:p>
          <a:p>
            <a:pPr lvl="1"/>
            <a:endParaRPr lang="en-US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72715"/>
              </p:ext>
            </p:extLst>
          </p:nvPr>
        </p:nvGraphicFramePr>
        <p:xfrm>
          <a:off x="3523176" y="3531500"/>
          <a:ext cx="2052841" cy="54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1473120" imgH="393480" progId="Equation.3">
                  <p:embed/>
                </p:oleObj>
              </mc:Choice>
              <mc:Fallback>
                <p:oleObj name="Equation" r:id="rId5" imgW="1473120" imgH="39348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176" y="3531500"/>
                        <a:ext cx="2052841" cy="548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523176" y="4126488"/>
            <a:ext cx="225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Measure: </a:t>
            </a:r>
            <a:r>
              <a:rPr lang="en-US" dirty="0" smtClean="0">
                <a:sym typeface="Symbol" panose="05050102010706020507" pitchFamily="18" charset="2"/>
              </a:rPr>
              <a:t>, t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Calculate: </a:t>
            </a:r>
            <a:r>
              <a:rPr lang="el-GR" dirty="0" smtClean="0">
                <a:latin typeface="Calibri" panose="020F0502020204030204" pitchFamily="34" charset="0"/>
                <a:sym typeface="Symbol" panose="05050102010706020507" pitchFamily="18" charset="2"/>
              </a:rPr>
              <a:t>Δ</a:t>
            </a:r>
            <a:r>
              <a:rPr lang="en-US" dirty="0" smtClean="0"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68920" y="5774199"/>
            <a:ext cx="958919" cy="910967"/>
            <a:chOff x="1941918" y="5647117"/>
            <a:chExt cx="1092692" cy="1038050"/>
          </a:xfrm>
        </p:grpSpPr>
        <p:sp>
          <p:nvSpPr>
            <p:cNvPr id="50" name="Oval 49"/>
            <p:cNvSpPr/>
            <p:nvPr/>
          </p:nvSpPr>
          <p:spPr>
            <a:xfrm>
              <a:off x="2032399" y="5647117"/>
              <a:ext cx="1002211" cy="10380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941918" y="5647117"/>
              <a:ext cx="1002211" cy="10380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 rot="5400000" flipV="1">
            <a:off x="1643399" y="1648048"/>
            <a:ext cx="1386687" cy="4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2700000">
            <a:off x="2309242" y="2076486"/>
            <a:ext cx="144325" cy="6494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700000">
            <a:off x="890806" y="3494922"/>
            <a:ext cx="144325" cy="6494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700000">
            <a:off x="2407208" y="3578519"/>
            <a:ext cx="72163" cy="6494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700000">
            <a:off x="879661" y="1978232"/>
            <a:ext cx="72163" cy="6494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 flipV="1">
            <a:off x="2300372" y="2377183"/>
            <a:ext cx="145481" cy="68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14700" y="3177034"/>
            <a:ext cx="13855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V="1">
            <a:off x="1640226" y="1647764"/>
            <a:ext cx="3466" cy="1385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9894" y="3031553"/>
            <a:ext cx="13855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V="1">
            <a:off x="1712967" y="3175310"/>
            <a:ext cx="3466" cy="1385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V="1">
            <a:off x="918306" y="3759249"/>
            <a:ext cx="145481" cy="686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62527" y="4429207"/>
            <a:ext cx="11257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10800000">
            <a:off x="1524271" y="3660430"/>
            <a:ext cx="82478" cy="407787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2298351" y="1784109"/>
            <a:ext cx="72740" cy="43644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rot="5400000">
            <a:off x="2507221" y="2048050"/>
            <a:ext cx="914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4"/>
          </p:cNvCxnSpPr>
          <p:nvPr/>
        </p:nvCxnSpPr>
        <p:spPr>
          <a:xfrm rot="5400000">
            <a:off x="1842179" y="2276650"/>
            <a:ext cx="5486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V="1">
            <a:off x="2171055" y="1620443"/>
            <a:ext cx="509182" cy="25459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989204" y="1620443"/>
            <a:ext cx="509182" cy="254591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5400000">
            <a:off x="2298351" y="1347667"/>
            <a:ext cx="72740" cy="218221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 flipV="1">
            <a:off x="2443832" y="1486685"/>
            <a:ext cx="0" cy="1454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V="1">
            <a:off x="2225611" y="1486685"/>
            <a:ext cx="0" cy="1454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5400000">
            <a:off x="2008132" y="821221"/>
            <a:ext cx="652094" cy="29204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Laser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>
            <a:stCxn id="18" idx="3"/>
          </p:cNvCxnSpPr>
          <p:nvPr/>
        </p:nvCxnSpPr>
        <p:spPr>
          <a:xfrm rot="5400000" flipH="1">
            <a:off x="1271611" y="3611664"/>
            <a:ext cx="110490" cy="394829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</p:cNvCxnSpPr>
          <p:nvPr/>
        </p:nvCxnSpPr>
        <p:spPr>
          <a:xfrm rot="5400000">
            <a:off x="1064935" y="3612816"/>
            <a:ext cx="207828" cy="71084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745556" y="4111149"/>
            <a:ext cx="133276" cy="3856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>
            <a:off x="971273" y="3907575"/>
            <a:ext cx="452240" cy="13495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5400000">
            <a:off x="987958" y="3959053"/>
            <a:ext cx="72740" cy="519571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5" idx="1"/>
          </p:cNvCxnSpPr>
          <p:nvPr/>
        </p:nvCxnSpPr>
        <p:spPr>
          <a:xfrm rot="5400000" flipH="1" flipV="1">
            <a:off x="762836" y="4496135"/>
            <a:ext cx="755308" cy="23104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5" idx="1"/>
          </p:cNvCxnSpPr>
          <p:nvPr/>
        </p:nvCxnSpPr>
        <p:spPr>
          <a:xfrm rot="5400000" flipH="1">
            <a:off x="528906" y="4493251"/>
            <a:ext cx="754624" cy="237497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5400000">
            <a:off x="992219" y="4897720"/>
            <a:ext cx="65498" cy="2486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11356" y="1268115"/>
            <a:ext cx="814253" cy="49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Spatial Filter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51728" y="2396510"/>
            <a:ext cx="814253" cy="49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Beam Splitter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153" y="3238263"/>
            <a:ext cx="814253" cy="49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Beam Splitter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67190" y="3954566"/>
            <a:ext cx="814253" cy="2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Mirror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059" y="1869568"/>
            <a:ext cx="814253" cy="2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Mirror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64872" y="3289295"/>
            <a:ext cx="814253" cy="2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Sample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2611" y="4125963"/>
            <a:ext cx="611768" cy="2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Lens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994" y="4726596"/>
            <a:ext cx="868107" cy="29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Detector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7510" y="5776278"/>
            <a:ext cx="1217475" cy="925877"/>
            <a:chOff x="276366" y="5647116"/>
            <a:chExt cx="1387317" cy="1055040"/>
          </a:xfrm>
        </p:grpSpPr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 rot="16200000">
              <a:off x="442507" y="5480979"/>
              <a:ext cx="1055036" cy="1387317"/>
            </a:xfrm>
            <a:prstGeom prst="can">
              <a:avLst>
                <a:gd name="adj" fmla="val 29003"/>
              </a:avLst>
            </a:prstGeom>
            <a:gradFill rotWithShape="1">
              <a:gsLst>
                <a:gs pos="0">
                  <a:srgbClr val="5BADFF">
                    <a:gamma/>
                    <a:tint val="0"/>
                    <a:invGamma/>
                  </a:srgbClr>
                </a:gs>
                <a:gs pos="50000">
                  <a:schemeClr val="bg1">
                    <a:lumMod val="50000"/>
                  </a:schemeClr>
                </a:gs>
                <a:gs pos="100000">
                  <a:srgbClr val="5BADFF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56267" y="5656484"/>
              <a:ext cx="247369" cy="104551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>
              <a:off x="979951" y="5647116"/>
              <a:ext cx="247369" cy="1054879"/>
            </a:xfrm>
            <a:prstGeom prst="arc">
              <a:avLst>
                <a:gd name="adj1" fmla="val 16313987"/>
                <a:gd name="adj2" fmla="val 5401914"/>
              </a:avLst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979952" y="6700496"/>
              <a:ext cx="141006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>
            <a:stCxn id="18" idx="0"/>
          </p:cNvCxnSpPr>
          <p:nvPr/>
        </p:nvCxnSpPr>
        <p:spPr>
          <a:xfrm>
            <a:off x="1565510" y="4068217"/>
            <a:ext cx="587361" cy="1232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4538" y="5349402"/>
            <a:ext cx="114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GRIN Blank</a:t>
            </a:r>
            <a:endParaRPr lang="en-US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517860" y="5213583"/>
            <a:ext cx="140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Measurement</a:t>
            </a:r>
            <a:br>
              <a:rPr lang="en-US" sz="1600" b="1" dirty="0" smtClean="0"/>
            </a:br>
            <a:r>
              <a:rPr lang="en-US" sz="1600" b="1" dirty="0" smtClean="0"/>
              <a:t>Slice</a:t>
            </a:r>
            <a:endParaRPr lang="en-US" sz="1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841566" y="5176512"/>
            <a:ext cx="1438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Measured</a:t>
            </a:r>
            <a:br>
              <a:rPr lang="en-US" sz="1600" b="1" dirty="0" smtClean="0"/>
            </a:br>
            <a:r>
              <a:rPr lang="en-US" sz="1600" b="1" dirty="0" smtClean="0"/>
              <a:t>Interferogram</a:t>
            </a:r>
            <a:endParaRPr lang="en-US" sz="1600" b="1" dirty="0"/>
          </a:p>
        </p:txBody>
      </p:sp>
      <p:pic>
        <p:nvPicPr>
          <p:cNvPr id="62" name="Picture 1" descr="C:\Users\Pete\Documents\Dropbox\Proposal\images\IMG_20120608_1448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8882" y="3118796"/>
            <a:ext cx="2923058" cy="339403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21130" y="72947"/>
            <a:ext cx="7886700" cy="4767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Mach-</a:t>
            </a:r>
            <a:r>
              <a:rPr lang="en-US" sz="2400" dirty="0" err="1" smtClean="0"/>
              <a:t>Zehnder</a:t>
            </a:r>
            <a:r>
              <a:rPr lang="en-US" sz="2400" dirty="0" smtClean="0"/>
              <a:t> Sample </a:t>
            </a:r>
            <a:r>
              <a:rPr lang="en-US" sz="2400" dirty="0" smtClean="0"/>
              <a:t>Prep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968296" y="586077"/>
            <a:ext cx="2302267" cy="2302267"/>
            <a:chOff x="7070819" y="2916354"/>
            <a:chExt cx="2843254" cy="2843254"/>
          </a:xfrm>
        </p:grpSpPr>
        <p:pic>
          <p:nvPicPr>
            <p:cNvPr id="25" name="Picture 1" descr="\\MOORE-GGN437\M-GRIN Docs\Visconti\Glass Measurements\AJV040mid\AJV040mid_interferogram_632.jpg"/>
            <p:cNvPicPr>
              <a:picLocks noChangeAspect="1" noChangeArrowheads="1"/>
            </p:cNvPicPr>
            <p:nvPr/>
          </p:nvPicPr>
          <p:blipFill>
            <a:blip r:embed="rId3" cstate="print"/>
            <a:srcRect l="8330" t="1441" r="18090" b="6345"/>
            <a:stretch>
              <a:fillRect/>
            </a:stretch>
          </p:blipFill>
          <p:spPr bwMode="auto">
            <a:xfrm>
              <a:off x="7801921" y="3641828"/>
              <a:ext cx="1381050" cy="1384656"/>
            </a:xfrm>
            <a:prstGeom prst="rect">
              <a:avLst/>
            </a:prstGeom>
            <a:noFill/>
          </p:spPr>
        </p:pic>
        <p:sp>
          <p:nvSpPr>
            <p:cNvPr id="26" name="Donut 25"/>
            <p:cNvSpPr/>
            <p:nvPr/>
          </p:nvSpPr>
          <p:spPr>
            <a:xfrm>
              <a:off x="7070819" y="2916354"/>
              <a:ext cx="2843254" cy="2843254"/>
            </a:xfrm>
            <a:prstGeom prst="donut">
              <a:avLst>
                <a:gd name="adj" fmla="val 258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12540" y="1207946"/>
            <a:ext cx="1092692" cy="1038050"/>
            <a:chOff x="1941918" y="5647117"/>
            <a:chExt cx="1092692" cy="1038050"/>
          </a:xfrm>
        </p:grpSpPr>
        <p:sp>
          <p:nvSpPr>
            <p:cNvPr id="28" name="Oval 27"/>
            <p:cNvSpPr/>
            <p:nvPr/>
          </p:nvSpPr>
          <p:spPr>
            <a:xfrm>
              <a:off x="2032399" y="5647117"/>
              <a:ext cx="1002211" cy="10380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41918" y="5647117"/>
              <a:ext cx="1002211" cy="10380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1130" y="1207945"/>
            <a:ext cx="1387317" cy="1055040"/>
            <a:chOff x="276366" y="5647116"/>
            <a:chExt cx="1387317" cy="1055040"/>
          </a:xfrm>
        </p:grpSpPr>
        <p:sp>
          <p:nvSpPr>
            <p:cNvPr id="31" name="AutoShape 12"/>
            <p:cNvSpPr>
              <a:spLocks noChangeArrowheads="1"/>
            </p:cNvSpPr>
            <p:nvPr/>
          </p:nvSpPr>
          <p:spPr bwMode="auto">
            <a:xfrm rot="16200000">
              <a:off x="442507" y="5480979"/>
              <a:ext cx="1055036" cy="1387317"/>
            </a:xfrm>
            <a:prstGeom prst="can">
              <a:avLst>
                <a:gd name="adj" fmla="val 29003"/>
              </a:avLst>
            </a:prstGeom>
            <a:gradFill rotWithShape="1">
              <a:gsLst>
                <a:gs pos="0">
                  <a:srgbClr val="5BADFF">
                    <a:gamma/>
                    <a:tint val="0"/>
                    <a:invGamma/>
                  </a:srgbClr>
                </a:gs>
                <a:gs pos="50000">
                  <a:schemeClr val="bg1">
                    <a:lumMod val="50000"/>
                  </a:schemeClr>
                </a:gs>
                <a:gs pos="100000">
                  <a:srgbClr val="5BADFF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56267" y="5656484"/>
              <a:ext cx="247369" cy="104551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979951" y="5647116"/>
              <a:ext cx="247369" cy="1054879"/>
            </a:xfrm>
            <a:prstGeom prst="arc">
              <a:avLst>
                <a:gd name="adj1" fmla="val 16313987"/>
                <a:gd name="adj2" fmla="val 5401914"/>
              </a:avLst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979952" y="6700496"/>
              <a:ext cx="141006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54657" y="831714"/>
            <a:ext cx="113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GRIN Blank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010908" y="665750"/>
            <a:ext cx="14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Measurement</a:t>
            </a:r>
            <a:br>
              <a:rPr lang="en-US" sz="1600" b="1" dirty="0" smtClean="0"/>
            </a:br>
            <a:r>
              <a:rPr lang="en-US" sz="1600" b="1" dirty="0" smtClean="0"/>
              <a:t>Slice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96398" y="665750"/>
            <a:ext cx="14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Measured</a:t>
            </a:r>
            <a:br>
              <a:rPr lang="en-US" sz="1600" b="1" dirty="0" smtClean="0"/>
            </a:br>
            <a:r>
              <a:rPr lang="en-US" sz="1600" b="1" dirty="0" smtClean="0"/>
              <a:t>Interferogram</a:t>
            </a:r>
            <a:endParaRPr lang="en-US" sz="1600" b="1" dirty="0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 rot="16200000">
            <a:off x="815390" y="2695870"/>
            <a:ext cx="1055036" cy="1355992"/>
          </a:xfrm>
          <a:prstGeom prst="can">
            <a:avLst>
              <a:gd name="adj" fmla="val 27778"/>
            </a:avLst>
          </a:pr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rgbClr val="5BADFF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7245" y="2856132"/>
            <a:ext cx="1077217" cy="103001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71525" y="2856132"/>
            <a:ext cx="0" cy="1045253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265517" y="2856132"/>
            <a:ext cx="1077217" cy="10300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2265517" y="2856132"/>
            <a:ext cx="71103" cy="65887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8841102">
            <a:off x="2265798" y="3756900"/>
            <a:ext cx="301913" cy="1106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342734" y="2856133"/>
            <a:ext cx="71103" cy="65886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265518" y="3886145"/>
            <a:ext cx="71102" cy="65887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336620" y="2922019"/>
            <a:ext cx="1077217" cy="10300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64665" r="69379" b="14671"/>
          <a:stretch/>
        </p:blipFill>
        <p:spPr>
          <a:xfrm>
            <a:off x="3621543" y="2922019"/>
            <a:ext cx="1127754" cy="103724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14947"/>
              </p:ext>
            </p:extLst>
          </p:nvPr>
        </p:nvGraphicFramePr>
        <p:xfrm>
          <a:off x="5798102" y="907849"/>
          <a:ext cx="2395850" cy="61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1523880" imgH="393480" progId="Equation.3">
                  <p:embed/>
                </p:oleObj>
              </mc:Choice>
              <mc:Fallback>
                <p:oleObj name="Equation" r:id="rId5" imgW="15238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102" y="907849"/>
                        <a:ext cx="2395850" cy="618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 rot="16200000">
            <a:off x="-265226" y="1569101"/>
            <a:ext cx="113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Radial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-259027" y="3153399"/>
            <a:ext cx="1133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Axial</a:t>
            </a:r>
            <a:endParaRPr lang="en-US" sz="1600" b="1" dirty="0"/>
          </a:p>
        </p:txBody>
      </p:sp>
      <p:sp>
        <p:nvSpPr>
          <p:cNvPr id="62" name="Content Placeholder 4"/>
          <p:cNvSpPr txBox="1">
            <a:spLocks/>
          </p:cNvSpPr>
          <p:nvPr/>
        </p:nvSpPr>
        <p:spPr>
          <a:xfrm>
            <a:off x="5024107" y="1631092"/>
            <a:ext cx="3915455" cy="2255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Sample thickness chosen so that # of fringes can be resolved by imaging </a:t>
            </a:r>
            <a:r>
              <a:rPr lang="en-US" dirty="0" smtClean="0"/>
              <a:t>optics and detector</a:t>
            </a:r>
            <a:endParaRPr lang="en-US" dirty="0" smtClean="0"/>
          </a:p>
          <a:p>
            <a:r>
              <a:rPr lang="en-US" dirty="0" smtClean="0">
                <a:latin typeface="Calibri" panose="020F0502020204030204" pitchFamily="34" charset="0"/>
              </a:rPr>
              <a:t>Surface figure error and wedge lead to measurement error</a:t>
            </a:r>
          </a:p>
        </p:txBody>
      </p:sp>
      <p:sp>
        <p:nvSpPr>
          <p:cNvPr id="63" name="Content Placeholder 4"/>
          <p:cNvSpPr txBox="1">
            <a:spLocks/>
          </p:cNvSpPr>
          <p:nvPr/>
        </p:nvSpPr>
        <p:spPr>
          <a:xfrm>
            <a:off x="754657" y="4243015"/>
            <a:ext cx="7753173" cy="208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Thin slice cross-section that “exposes” the gradient for measurement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Index should be constant through the thickness of the sample (z-axis)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41590" y="2305188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44660" y="2749877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8095" y="2470706"/>
            <a:ext cx="362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635581" y="2182973"/>
            <a:ext cx="362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33526"/>
              </p:ext>
            </p:extLst>
          </p:nvPr>
        </p:nvGraphicFramePr>
        <p:xfrm>
          <a:off x="315309" y="3386325"/>
          <a:ext cx="845557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7920"/>
                <a:gridCol w="3077652"/>
              </a:tblGrid>
              <a:tr h="365760"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b="1" dirty="0" smtClean="0"/>
                        <a:t>Uncertainty</a:t>
                      </a:r>
                      <a:r>
                        <a:rPr lang="en-US" b="1" baseline="0" dirty="0" smtClean="0"/>
                        <a:t> due to: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Expression</a:t>
                      </a:r>
                      <a:endParaRPr lang="en-US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- Figure error measured in air</a:t>
                      </a:r>
                    </a:p>
                    <a:p>
                      <a:pPr marL="115888" indent="-115888"/>
                      <a:r>
                        <a:rPr lang="en-US" dirty="0" smtClean="0"/>
                        <a:t>- Wedge error if no known homogeneous 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 Figure error measured in fluid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dirty="0" smtClean="0"/>
                        <a:t>- Figure error measured in matched fluid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fluid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samp</a:t>
                      </a:r>
                      <a:r>
                        <a:rPr lang="en-US" dirty="0" smtClean="0"/>
                        <a:t> at some location in sample)</a:t>
                      </a:r>
                    </a:p>
                    <a:p>
                      <a:pPr marL="115888" indent="-115888"/>
                      <a:r>
                        <a:rPr lang="en-US" dirty="0" smtClean="0"/>
                        <a:t>- Wedge error if there is a known homogeneous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21130" y="72947"/>
            <a:ext cx="7886700" cy="4767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Mach-</a:t>
            </a:r>
            <a:r>
              <a:rPr lang="en-US" sz="2400" dirty="0" err="1" smtClean="0"/>
              <a:t>Zehnder</a:t>
            </a:r>
            <a:r>
              <a:rPr lang="en-US" sz="2400" dirty="0" smtClean="0"/>
              <a:t> Measurement Uncertainty</a:t>
            </a:r>
            <a:endParaRPr lang="en-US" sz="24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788851"/>
              </p:ext>
            </p:extLst>
          </p:nvPr>
        </p:nvGraphicFramePr>
        <p:xfrm>
          <a:off x="457200" y="739561"/>
          <a:ext cx="835632" cy="55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596880" imgH="393480" progId="Equation.3">
                  <p:embed/>
                </p:oleObj>
              </mc:Choice>
              <mc:Fallback>
                <p:oleObj name="Equation" r:id="rId3" imgW="596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39561"/>
                        <a:ext cx="835632" cy="55087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83818"/>
              </p:ext>
            </p:extLst>
          </p:nvPr>
        </p:nvGraphicFramePr>
        <p:xfrm>
          <a:off x="4429382" y="1638910"/>
          <a:ext cx="36052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5" imgW="2577960" imgH="507960" progId="Equation.3">
                  <p:embed/>
                </p:oleObj>
              </mc:Choice>
              <mc:Fallback>
                <p:oleObj name="Equation" r:id="rId5" imgW="25779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9382" y="1638910"/>
                        <a:ext cx="3605213" cy="71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0651" y="1532845"/>
            <a:ext cx="341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Best-case uncertainty is determined by a root-sum-square of the terms in the </a:t>
            </a:r>
            <a:r>
              <a:rPr lang="el-GR" dirty="0" smtClean="0">
                <a:latin typeface="Calibri" panose="020F0502020204030204" pitchFamily="34" charset="0"/>
              </a:rPr>
              <a:t>Δ</a:t>
            </a:r>
            <a:r>
              <a:rPr lang="en-US" dirty="0" smtClean="0">
                <a:latin typeface="Calibri" panose="020F0502020204030204" pitchFamily="34" charset="0"/>
              </a:rPr>
              <a:t>n calculation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8497" y="52764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# of fringes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wavelength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thickness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0651" y="2652905"/>
            <a:ext cx="849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Uncertainty is increased further by surface figure error and wedge, but it can be minimized by measuring in an index matching fluid</a:t>
            </a:r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15632"/>
              </p:ext>
            </p:extLst>
          </p:nvPr>
        </p:nvGraphicFramePr>
        <p:xfrm>
          <a:off x="5885793" y="4588682"/>
          <a:ext cx="2743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7" imgW="1536480" imgH="393480" progId="Equation.3">
                  <p:embed/>
                </p:oleObj>
              </mc:Choice>
              <mc:Fallback>
                <p:oleObj name="Equation" r:id="rId7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793" y="4588682"/>
                        <a:ext cx="2743200" cy="703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345309"/>
              </p:ext>
            </p:extLst>
          </p:nvPr>
        </p:nvGraphicFramePr>
        <p:xfrm>
          <a:off x="5885793" y="3807113"/>
          <a:ext cx="23129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9" imgW="1295280" imgH="393480" progId="Equation.3">
                  <p:embed/>
                </p:oleObj>
              </mc:Choice>
              <mc:Fallback>
                <p:oleObj name="Equation" r:id="rId9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793" y="3807113"/>
                        <a:ext cx="2312987" cy="703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315309" y="6405695"/>
            <a:ext cx="849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calculator on the next slide to determine the measurement error for your sample</a:t>
            </a:r>
            <a:endParaRPr lang="en-US" dirty="0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30003"/>
              </p:ext>
            </p:extLst>
          </p:nvPr>
        </p:nvGraphicFramePr>
        <p:xfrm>
          <a:off x="5885793" y="5413025"/>
          <a:ext cx="16097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1" imgW="901440" imgH="393480" progId="Equation.3">
                  <p:embed/>
                </p:oleObj>
              </mc:Choice>
              <mc:Fallback>
                <p:oleObj name="Equation" r:id="rId11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793" y="5413025"/>
                        <a:ext cx="1609725" cy="703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21130" y="72947"/>
            <a:ext cx="7886700" cy="4767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Calculation of Measurement Uncertainty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455410"/>
              </p:ext>
            </p:extLst>
          </p:nvPr>
        </p:nvGraphicFramePr>
        <p:xfrm>
          <a:off x="925574" y="549670"/>
          <a:ext cx="6626172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Worksheet" r:id="rId3" imgW="5364480" imgH="3421614" progId="Excel.Sheet.12">
                  <p:embed/>
                </p:oleObj>
              </mc:Choice>
              <mc:Fallback>
                <p:oleObj name="Worksheet" r:id="rId3" imgW="5364480" imgH="34216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574" y="549670"/>
                        <a:ext cx="6626172" cy="422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3"/>
          <p:cNvSpPr txBox="1">
            <a:spLocks/>
          </p:cNvSpPr>
          <p:nvPr/>
        </p:nvSpPr>
        <p:spPr>
          <a:xfrm>
            <a:off x="628650" y="5002924"/>
            <a:ext cx="8073916" cy="15660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Notes:</a:t>
            </a:r>
          </a:p>
          <a:p>
            <a:pPr lvl="1"/>
            <a:r>
              <a:rPr lang="en-US" sz="1800" dirty="0" smtClean="0"/>
              <a:t>Interferometer accuracy is on the order of </a:t>
            </a:r>
            <a:r>
              <a:rPr lang="el-GR" sz="1800" dirty="0" smtClean="0">
                <a:latin typeface="Calibri" panose="020F0502020204030204" pitchFamily="34" charset="0"/>
              </a:rPr>
              <a:t>λ</a:t>
            </a:r>
            <a:r>
              <a:rPr lang="en-US" sz="1800" dirty="0" smtClean="0">
                <a:latin typeface="Calibri" panose="020F0502020204030204" pitchFamily="34" charset="0"/>
              </a:rPr>
              <a:t>/50 (</a:t>
            </a:r>
            <a:r>
              <a:rPr lang="el-GR" sz="1800" dirty="0" smtClean="0">
                <a:latin typeface="Calibri" panose="020F0502020204030204" pitchFamily="34" charset="0"/>
              </a:rPr>
              <a:t>δ</a:t>
            </a:r>
            <a:r>
              <a:rPr lang="en-US" sz="1800" dirty="0" smtClean="0">
                <a:latin typeface="Calibri" panose="020F0502020204030204" pitchFamily="34" charset="0"/>
              </a:rPr>
              <a:t>m = 0.02)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Wavelength uncertainty is typically small and does not contribute much error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Best uncertainty is achieved by making the sample as thick as possible while maintaining the ability to resolve fringes (see next slide)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21130" y="72947"/>
            <a:ext cx="7886700" cy="4767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Calculation of Fringe Density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52768"/>
              </p:ext>
            </p:extLst>
          </p:nvPr>
        </p:nvGraphicFramePr>
        <p:xfrm>
          <a:off x="457200" y="991059"/>
          <a:ext cx="835632" cy="55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3" imgW="596880" imgH="393480" progId="Equation.3">
                  <p:embed/>
                </p:oleObj>
              </mc:Choice>
              <mc:Fallback>
                <p:oleObj name="Equation" r:id="rId3" imgW="596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991059"/>
                        <a:ext cx="835632" cy="55087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8497" y="77914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# of fringes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wavelength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thickness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42656"/>
              </p:ext>
            </p:extLst>
          </p:nvPr>
        </p:nvGraphicFramePr>
        <p:xfrm>
          <a:off x="621130" y="1905667"/>
          <a:ext cx="2395850" cy="61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5" imgW="1523880" imgH="393480" progId="Equation.3">
                  <p:embed/>
                </p:oleObj>
              </mc:Choice>
              <mc:Fallback>
                <p:oleObj name="Equation" r:id="rId5" imgW="1523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30" y="1905667"/>
                        <a:ext cx="2395850" cy="618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4771697" y="528565"/>
            <a:ext cx="3882077" cy="23478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fringe density limits the thickness of the sample</a:t>
            </a:r>
          </a:p>
          <a:p>
            <a:r>
              <a:rPr lang="en-US" sz="2000" dirty="0" smtClean="0"/>
              <a:t>Thicker samples will eventually reach a fringe density that cannot be resolved</a:t>
            </a:r>
          </a:p>
          <a:p>
            <a:r>
              <a:rPr lang="en-US" sz="2000" dirty="0" smtClean="0"/>
              <a:t>Use calculator below to estimate fringe density in your samples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75525"/>
              </p:ext>
            </p:extLst>
          </p:nvPr>
        </p:nvGraphicFramePr>
        <p:xfrm>
          <a:off x="621130" y="3208939"/>
          <a:ext cx="3358767" cy="302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Worksheet" r:id="rId7" imgW="2491939" imgH="2247841" progId="Excel.Sheet.12">
                  <p:embed/>
                </p:oleObj>
              </mc:Choice>
              <mc:Fallback>
                <p:oleObj name="Worksheet" r:id="rId7" imgW="2491939" imgH="22478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130" y="3208939"/>
                        <a:ext cx="3358767" cy="3029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4572000" y="3289738"/>
            <a:ext cx="3943350" cy="2948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Notes:</a:t>
            </a:r>
          </a:p>
          <a:p>
            <a:pPr lvl="1"/>
            <a:r>
              <a:rPr lang="en-US" sz="1800" dirty="0" smtClean="0"/>
              <a:t>For wavelengths in the visible and NIR, the maximum fringe density that can be resolved by the interferometer is </a:t>
            </a:r>
            <a:r>
              <a:rPr lang="en-US" sz="1800" dirty="0" smtClean="0">
                <a:latin typeface="Calibri" panose="020F0502020204030204" pitchFamily="34" charset="0"/>
              </a:rPr>
              <a:t>≈</a:t>
            </a:r>
            <a:r>
              <a:rPr lang="en-US" sz="1800" b="1" dirty="0" smtClean="0">
                <a:solidFill>
                  <a:srgbClr val="FF0000"/>
                </a:solidFill>
              </a:rPr>
              <a:t>100 mm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-1</a:t>
            </a:r>
          </a:p>
          <a:p>
            <a:pPr lvl="1"/>
            <a:r>
              <a:rPr lang="en-US" sz="1800" dirty="0" smtClean="0"/>
              <a:t>Samples with large fringe density will require a smaller field of view</a:t>
            </a:r>
          </a:p>
          <a:p>
            <a:pPr lvl="2"/>
            <a:r>
              <a:rPr lang="en-US" sz="1400" dirty="0" smtClean="0"/>
              <a:t>Stitching may be required to measure the full sample</a:t>
            </a:r>
          </a:p>
          <a:p>
            <a:pPr lvl="1"/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1034-AA31-41CE-93B6-000B9F5A6A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7106</TotalTime>
  <Words>423</Words>
  <Application>Microsoft Office PowerPoint</Application>
  <PresentationFormat>On-screen Show (4:3)</PresentationFormat>
  <Paragraphs>78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Microsoft Equation 3.0</vt:lpstr>
      <vt:lpstr>Microsoft Excel Worksheet</vt:lpstr>
      <vt:lpstr>Mach-Zehnder Interferometer for 2-D GRIN Profile Measurement</vt:lpstr>
      <vt:lpstr>2D GRIN Measurement: Mach-Zehnder Interferometer</vt:lpstr>
      <vt:lpstr>Mach-Zehnder Sample Prep</vt:lpstr>
      <vt:lpstr>Mach-Zehnder Measurement Uncertainty</vt:lpstr>
      <vt:lpstr>Calculation of Measurement Uncertainty</vt:lpstr>
      <vt:lpstr>Calculation of Fringe Density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</dc:creator>
  <cp:lastModifiedBy>Pete</cp:lastModifiedBy>
  <cp:revision>46</cp:revision>
  <dcterms:created xsi:type="dcterms:W3CDTF">2014-06-30T14:39:41Z</dcterms:created>
  <dcterms:modified xsi:type="dcterms:W3CDTF">2014-07-10T18:09:57Z</dcterms:modified>
</cp:coreProperties>
</file>